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972406b93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972406b93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972406b9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972406b9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726741d5b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726741d5b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972406b9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972406b9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972406b9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972406b9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972406b93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972406b93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972406b93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972406b93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972406b93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972406b93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726741d5b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726741d5b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the decision tree for all of the states. With a max leaf nodes of 10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726741d5b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726741d5b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our predictive analytics we chose 3 sub groups. Each group was tested in two different years. The first group…. We observed a decrease in risk proportion of time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726741d5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726741d5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972406b93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972406b93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972406b93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972406b93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726741d5b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726741d5b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 observed an overall decreasing trend for fisk of teens consuming alcohol since 1999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state variable displayed little difference and has little importance. Because of this it can be applied nationally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 got poor results because of poor data due to greater subjective values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for showing results 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726741d5b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726741d5b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726741d5b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726741d5b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83b990ed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83b990ed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726741d5b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726741d5b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972406b9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972406b93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972406b93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972406b93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Originally had target variable as graduation rates, not good to measure predictive analytics w the confidence levels bc measuring same demographic twice, instead  Isolate single proportion and use that as target variable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726741d5b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726741d5b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Stratification type- left as just states, thought this would be initially important, results overall commenting nationally rather than commenting on state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972406b9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972406b9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our header with all of the variables that we used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525"/>
            <a:ext cx="9144039" cy="51485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510475"/>
            <a:ext cx="8520600" cy="28122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Middle School Alcohol Abuse &amp; Demographics</a:t>
            </a:r>
            <a:endParaRPr sz="24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By: Taylor Corbalis, Courtney Sutton, and Johnny Whitaker </a:t>
            </a:r>
            <a:endParaRPr sz="24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1539600" y="301750"/>
            <a:ext cx="6064800" cy="10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Descriptive Analytics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138" y="1397050"/>
            <a:ext cx="7039737" cy="344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2700" y="1143675"/>
            <a:ext cx="5718426" cy="3999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"/>
          <p:cNvSpPr txBox="1"/>
          <p:nvPr/>
        </p:nvSpPr>
        <p:spPr>
          <a:xfrm>
            <a:off x="0" y="1431150"/>
            <a:ext cx="3182700" cy="3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21 States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Linear Regression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KNN Regressor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Lasso Regression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Ridge Regression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Decision Tree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Random Forest</a:t>
            </a:r>
            <a:endParaRPr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132 Models</a:t>
            </a: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1705200" y="283825"/>
            <a:ext cx="57336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Predictive Analytics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800" y="1397050"/>
            <a:ext cx="3200400" cy="3428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1705200" y="283825"/>
            <a:ext cx="57336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Predictive Analytics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250" y="1475975"/>
            <a:ext cx="3200400" cy="342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3575" y="1475975"/>
            <a:ext cx="3200399" cy="3428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5"/>
          <p:cNvSpPr txBox="1">
            <a:spLocks noGrp="1"/>
          </p:cNvSpPr>
          <p:nvPr>
            <p:ph type="title"/>
          </p:nvPr>
        </p:nvSpPr>
        <p:spPr>
          <a:xfrm>
            <a:off x="1705200" y="283825"/>
            <a:ext cx="57336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Predictive Analytics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675" y="1102625"/>
            <a:ext cx="2561375" cy="404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6"/>
          <p:cNvSpPr txBox="1">
            <a:spLocks noGrp="1"/>
          </p:cNvSpPr>
          <p:nvPr>
            <p:ph type="title"/>
          </p:nvPr>
        </p:nvSpPr>
        <p:spPr>
          <a:xfrm>
            <a:off x="1705200" y="283825"/>
            <a:ext cx="57336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Predictive Analytics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9450"/>
            <a:ext cx="457200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49450"/>
            <a:ext cx="45720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410650" y="283825"/>
            <a:ext cx="83466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Linear Regression R²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410650" y="283825"/>
            <a:ext cx="83466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KNN Regressor R²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" y="1544875"/>
            <a:ext cx="4571368" cy="2752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49450"/>
            <a:ext cx="45720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4688"/>
            <a:ext cx="4572000" cy="27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49463"/>
            <a:ext cx="45720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410650" y="283825"/>
            <a:ext cx="8346600" cy="9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Random Forest Regressor R²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>
            <a:spLocks noGrp="1"/>
          </p:cNvSpPr>
          <p:nvPr>
            <p:ph type="title" idx="4294967295"/>
          </p:nvPr>
        </p:nvSpPr>
        <p:spPr>
          <a:xfrm>
            <a:off x="5278500" y="0"/>
            <a:ext cx="3865500" cy="11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Decision tree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(all states)</a:t>
            </a: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 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487284"/>
            <a:ext cx="9144000" cy="589948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 txBox="1">
            <a:spLocks noGrp="1"/>
          </p:cNvSpPr>
          <p:nvPr>
            <p:ph type="title"/>
          </p:nvPr>
        </p:nvSpPr>
        <p:spPr>
          <a:xfrm>
            <a:off x="1705200" y="0"/>
            <a:ext cx="5733600" cy="9522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Predictive Analytics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8" name="Google Shape;178;p31"/>
          <p:cNvSpPr txBox="1">
            <a:spLocks noGrp="1"/>
          </p:cNvSpPr>
          <p:nvPr>
            <p:ph type="body" idx="1"/>
          </p:nvPr>
        </p:nvSpPr>
        <p:spPr>
          <a:xfrm>
            <a:off x="311700" y="1176900"/>
            <a:ext cx="3881700" cy="28455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Student Group 1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Surveyed in 1999 and 2007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Sample size: 420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Tennessee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Female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Hispanic or Latino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7th grade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Strat type: state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9" name="Google Shape;179;p31"/>
          <p:cNvSpPr txBox="1">
            <a:spLocks noGrp="1"/>
          </p:cNvSpPr>
          <p:nvPr>
            <p:ph type="body" idx="1"/>
          </p:nvPr>
        </p:nvSpPr>
        <p:spPr>
          <a:xfrm>
            <a:off x="5137900" y="1176900"/>
            <a:ext cx="3639600" cy="28455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Student Group 1A (1999)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Greater Risk Proportion: 41.92%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Student Group 1B (2007)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Greater Risk Proportion: 34.03%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74650" y="-1"/>
            <a:ext cx="1076076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36150" y="350300"/>
            <a:ext cx="8471700" cy="18261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 Problem: Middle School Alcohol Abuse in the U.S.</a:t>
            </a:r>
            <a:endParaRPr sz="48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1737450" y="2653100"/>
            <a:ext cx="5669100" cy="14577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Effects on students ages 11-13</a:t>
            </a:r>
            <a:endParaRPr sz="24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Can decrease motivation in school</a:t>
            </a:r>
            <a:endParaRPr sz="24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Can create health problems</a:t>
            </a:r>
            <a:endParaRPr sz="24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2"/>
          <p:cNvSpPr txBox="1">
            <a:spLocks noGrp="1"/>
          </p:cNvSpPr>
          <p:nvPr>
            <p:ph type="body" idx="1"/>
          </p:nvPr>
        </p:nvSpPr>
        <p:spPr>
          <a:xfrm>
            <a:off x="344275" y="1429300"/>
            <a:ext cx="3678000" cy="28455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Student Group 2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Surveyed in 1999 and 2007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Sample size: 150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Maine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Male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White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6th grade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Strat type: state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6" name="Google Shape;186;p32"/>
          <p:cNvSpPr txBox="1">
            <a:spLocks noGrp="1"/>
          </p:cNvSpPr>
          <p:nvPr>
            <p:ph type="body" idx="1"/>
          </p:nvPr>
        </p:nvSpPr>
        <p:spPr>
          <a:xfrm>
            <a:off x="4572000" y="1429300"/>
            <a:ext cx="4205700" cy="28455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Student Group 2A (1999)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Greater Risk Proportion: 43.45%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Student Group 2B (2007)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Greater Risk Proportion: 43.45%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1705200" y="348950"/>
            <a:ext cx="5733600" cy="9522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Predictive Analytics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3" name="Google Shape;19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97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3"/>
          <p:cNvSpPr txBox="1">
            <a:spLocks noGrp="1"/>
          </p:cNvSpPr>
          <p:nvPr>
            <p:ph type="body" idx="1"/>
          </p:nvPr>
        </p:nvSpPr>
        <p:spPr>
          <a:xfrm>
            <a:off x="304800" y="1453750"/>
            <a:ext cx="3621000" cy="27396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Student Group 3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Surveyed in 1999 and 2007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Sample size: 640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Florida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Male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Black or African-American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8th grade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Strat type: state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5" name="Google Shape;195;p33"/>
          <p:cNvSpPr txBox="1">
            <a:spLocks noGrp="1"/>
          </p:cNvSpPr>
          <p:nvPr>
            <p:ph type="body" idx="1"/>
          </p:nvPr>
        </p:nvSpPr>
        <p:spPr>
          <a:xfrm>
            <a:off x="4572000" y="1453750"/>
            <a:ext cx="4260300" cy="27396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Student Group 3A (1999)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Greater Risk Proportion: 59.51%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Student Group 3B (2007)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en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Greater Risk Proportion: 31.50%</a:t>
            </a:r>
            <a:endParaRPr b="1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6" name="Google Shape;196;p33"/>
          <p:cNvSpPr txBox="1">
            <a:spLocks noGrp="1"/>
          </p:cNvSpPr>
          <p:nvPr>
            <p:ph type="title"/>
          </p:nvPr>
        </p:nvSpPr>
        <p:spPr>
          <a:xfrm>
            <a:off x="1748250" y="304800"/>
            <a:ext cx="5647500" cy="9522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Predictive Analytics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88725"/>
            <a:ext cx="9072350" cy="61173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4"/>
          <p:cNvSpPr txBox="1">
            <a:spLocks noGrp="1"/>
          </p:cNvSpPr>
          <p:nvPr>
            <p:ph type="title"/>
          </p:nvPr>
        </p:nvSpPr>
        <p:spPr>
          <a:xfrm>
            <a:off x="2479025" y="438850"/>
            <a:ext cx="3763200" cy="8715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Conclusion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3" name="Google Shape;203;p34"/>
          <p:cNvSpPr txBox="1">
            <a:spLocks noGrp="1"/>
          </p:cNvSpPr>
          <p:nvPr>
            <p:ph type="body" idx="1"/>
          </p:nvPr>
        </p:nvSpPr>
        <p:spPr>
          <a:xfrm>
            <a:off x="1520675" y="1602900"/>
            <a:ext cx="5679900" cy="35406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Decreasing risk of teens consuming alcohol since 1999</a:t>
            </a:r>
            <a:endParaRPr sz="24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State of little importance</a:t>
            </a:r>
            <a:endParaRPr sz="24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810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○"/>
            </a:pPr>
            <a:r>
              <a:rPr lang="en" sz="2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Can be applied nationally</a:t>
            </a:r>
            <a:endParaRPr sz="24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Poor results 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81000" algn="l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Font typeface="Georgia"/>
              <a:buChar char="○"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Greater subjective value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>
            <a:spLocks noGrp="1"/>
          </p:cNvSpPr>
          <p:nvPr>
            <p:ph type="title"/>
          </p:nvPr>
        </p:nvSpPr>
        <p:spPr>
          <a:xfrm>
            <a:off x="132600" y="283825"/>
            <a:ext cx="5706600" cy="8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Recommendations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9" name="Google Shape;209;p35"/>
          <p:cNvSpPr txBox="1">
            <a:spLocks noGrp="1"/>
          </p:cNvSpPr>
          <p:nvPr>
            <p:ph type="body" idx="1"/>
          </p:nvPr>
        </p:nvSpPr>
        <p:spPr>
          <a:xfrm>
            <a:off x="4511250" y="651600"/>
            <a:ext cx="402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</a:t>
            </a:r>
            <a:endParaRPr/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7775" y="579975"/>
            <a:ext cx="3206225" cy="456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5"/>
          <p:cNvSpPr txBox="1"/>
          <p:nvPr/>
        </p:nvSpPr>
        <p:spPr>
          <a:xfrm>
            <a:off x="836950" y="1434500"/>
            <a:ext cx="4121700" cy="28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Georgia"/>
              <a:buChar char="-"/>
            </a:pPr>
            <a:r>
              <a:rPr lang="en" sz="2600">
                <a:latin typeface="Georgia"/>
                <a:ea typeface="Georgia"/>
                <a:cs typeface="Georgia"/>
                <a:sym typeface="Georgia"/>
              </a:rPr>
              <a:t>For the community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-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Bring awareness to trends in youth alcohol abuse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-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Be aware of correlations with demographics</a:t>
            </a: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 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-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Non-actionable results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Font typeface="Georgia"/>
              <a:buChar char="-"/>
            </a:pPr>
            <a:r>
              <a:rPr lang="en" sz="2600">
                <a:latin typeface="Georgia"/>
                <a:ea typeface="Georgia"/>
                <a:cs typeface="Georgia"/>
                <a:sym typeface="Georgia"/>
              </a:rPr>
              <a:t>For the CDC</a:t>
            </a:r>
            <a:endParaRPr sz="26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-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Gather better data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Georgia"/>
              <a:buChar char="-"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Include more objective variables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341073"/>
            <a:ext cx="9144000" cy="607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254400" y="0"/>
            <a:ext cx="8635200" cy="10596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Obtaining Data &amp; Project Goals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402525" y="1531500"/>
            <a:ext cx="4424700" cy="32421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Georgia"/>
              <a:buChar char="●"/>
            </a:pPr>
            <a:r>
              <a:rPr lang="en" sz="2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Publicly shared data from CDC:</a:t>
            </a:r>
            <a:endParaRPr sz="2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Georgia"/>
              <a:buChar char="○"/>
            </a:pPr>
            <a:r>
              <a:rPr lang="en" sz="2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Location</a:t>
            </a:r>
            <a:endParaRPr sz="2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Georgia"/>
              <a:buChar char="○"/>
            </a:pPr>
            <a:r>
              <a:rPr lang="en" sz="2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Sample Size</a:t>
            </a:r>
            <a:endParaRPr sz="2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Georgia"/>
              <a:buChar char="○"/>
            </a:pPr>
            <a:r>
              <a:rPr lang="en" sz="2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Gender</a:t>
            </a:r>
            <a:endParaRPr sz="2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Georgia"/>
              <a:buChar char="○"/>
            </a:pPr>
            <a:r>
              <a:rPr lang="en" sz="2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Ethnicity</a:t>
            </a:r>
            <a:endParaRPr sz="2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Georgia"/>
              <a:buChar char="○"/>
            </a:pPr>
            <a:r>
              <a:rPr lang="en" sz="2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Grade</a:t>
            </a:r>
            <a:endParaRPr sz="2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Georgia"/>
              <a:buChar char="○"/>
            </a:pPr>
            <a:r>
              <a:rPr lang="en" sz="2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Strat Type</a:t>
            </a:r>
            <a:endParaRPr sz="2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Georgia"/>
              <a:buChar char="○"/>
            </a:pPr>
            <a:r>
              <a:rPr lang="en" sz="21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High Risk Proportion</a:t>
            </a:r>
            <a:endParaRPr sz="21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5248175" y="2033000"/>
            <a:ext cx="3465900" cy="2346600"/>
          </a:xfrm>
          <a:prstGeom prst="rect">
            <a:avLst/>
          </a:prstGeom>
          <a:solidFill>
            <a:srgbClr val="FFFFFF">
              <a:alpha val="7923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eorgia"/>
              <a:buChar char="●"/>
            </a:pPr>
            <a:r>
              <a:rPr lang="en" sz="21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Goal: To measure the correlation between demographics of middle schoolers to risk factor of alcohol use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525" y="-345976"/>
            <a:ext cx="8520601" cy="640298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1888800" y="292800"/>
            <a:ext cx="5366400" cy="9522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Business Problem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849900" y="1397100"/>
            <a:ext cx="7444200" cy="37464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 results of this study are important for two economical reasons:</a:t>
            </a:r>
            <a:endParaRPr sz="20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556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orgia"/>
              <a:buChar char="●"/>
            </a:pPr>
            <a:r>
              <a:rPr lang="en"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Direct impact on workforce</a:t>
            </a:r>
            <a:endParaRPr sz="20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orgia"/>
              <a:buChar char="○"/>
            </a:pPr>
            <a:r>
              <a:rPr lang="en"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More dropouts decrease the qualified pool of applicants</a:t>
            </a:r>
            <a:endParaRPr sz="20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orgia"/>
              <a:buChar char="○"/>
            </a:pPr>
            <a:r>
              <a:rPr lang="en"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Lower college enrollment</a:t>
            </a:r>
            <a:endParaRPr sz="20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orgia"/>
              <a:buChar char="●"/>
            </a:pPr>
            <a:r>
              <a:rPr lang="en"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Allocation of resources</a:t>
            </a:r>
            <a:endParaRPr sz="20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orgia"/>
              <a:buChar char="○"/>
            </a:pPr>
            <a:r>
              <a:rPr lang="en"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Amount of financial and infrastructural capital on government budget</a:t>
            </a:r>
            <a:endParaRPr sz="20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Georgia"/>
              <a:buChar char="○"/>
            </a:pPr>
            <a:r>
              <a:rPr lang="en"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Under-utilization of resources cost civic benefits</a:t>
            </a:r>
            <a:endParaRPr sz="20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725" y="1116650"/>
            <a:ext cx="5468275" cy="40268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1531200" y="86175"/>
            <a:ext cx="6081600" cy="10842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Data Cleaning Steps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52000" y="1116650"/>
            <a:ext cx="3623700" cy="3836100"/>
          </a:xfrm>
          <a:prstGeom prst="rect">
            <a:avLst/>
          </a:prstGeom>
          <a:solidFill>
            <a:srgbClr val="FFFFFF">
              <a:alpha val="7923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Initial data: &gt;33,000 entries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Data is split into greater risk and lesser risk proportions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Further divided by confidence limit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Limited to at least 100 respondents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Only statewide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Font typeface="Georgia"/>
              <a:buChar char="●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Only single demographic respondents kept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/>
        </p:nvSpPr>
        <p:spPr>
          <a:xfrm>
            <a:off x="52000" y="1116650"/>
            <a:ext cx="3623700" cy="3836100"/>
          </a:xfrm>
          <a:prstGeom prst="rect">
            <a:avLst/>
          </a:prstGeom>
          <a:solidFill>
            <a:srgbClr val="FFFFFF">
              <a:alpha val="7923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Converted to string and encoded: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Char char="○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State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Char char="○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Gender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Char char="○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Ethnicity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Char char="○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Grade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42900" algn="l" rtl="0">
              <a:spcBef>
                <a:spcPts val="1000"/>
              </a:spcBef>
              <a:spcAft>
                <a:spcPts val="1000"/>
              </a:spcAft>
              <a:buSzPts val="1800"/>
              <a:buFont typeface="Georgia"/>
              <a:buChar char="○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Stratification Type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725" y="1116650"/>
            <a:ext cx="5468275" cy="40268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1531200" y="86175"/>
            <a:ext cx="6081600" cy="10842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Data Cleaning Steps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●"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After Cleaning: 1,511 entries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/>
              <a:buChar char="●"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Changed the target variable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Georgia"/>
              <a:buChar char="●"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Initial idea to measure against graduation dates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1531200" y="86175"/>
            <a:ext cx="6081600" cy="1084200"/>
          </a:xfrm>
          <a:prstGeom prst="rect">
            <a:avLst/>
          </a:prstGeom>
          <a:solidFill>
            <a:srgbClr val="FFFFFF">
              <a:alpha val="7923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Data Cleaning Steps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725" y="1116650"/>
            <a:ext cx="5468275" cy="402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728925" y="253975"/>
            <a:ext cx="7227600" cy="8985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Variables -  Cleaned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1963200" cy="29268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Categorical</a:t>
            </a:r>
            <a:endParaRPr u="sng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Year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State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Sample Size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Gender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Ethnicity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Grade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Strat Type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13716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6110775" y="1152475"/>
            <a:ext cx="2969400" cy="2111700"/>
          </a:xfrm>
          <a:prstGeom prst="rect">
            <a:avLst/>
          </a:prstGeom>
          <a:solidFill>
            <a:srgbClr val="FFFFFF">
              <a:alpha val="7615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Target Variable</a:t>
            </a:r>
            <a:endParaRPr u="sng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en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High Risk Proportion</a:t>
            </a:r>
            <a:endParaRPr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9800" y="1283600"/>
            <a:ext cx="3930975" cy="343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1539600" y="301750"/>
            <a:ext cx="6064800" cy="10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Variables - Cleaned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49450"/>
            <a:ext cx="8839200" cy="2238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640</Words>
  <Application>Microsoft Office PowerPoint</Application>
  <PresentationFormat>On-screen Show (16:9)</PresentationFormat>
  <Paragraphs>154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Georgia</vt:lpstr>
      <vt:lpstr>Simple Light</vt:lpstr>
      <vt:lpstr>PowerPoint Presentation</vt:lpstr>
      <vt:lpstr>The Problem: Middle School Alcohol Abuse in the U.S.</vt:lpstr>
      <vt:lpstr>Obtaining Data &amp; Project Goals</vt:lpstr>
      <vt:lpstr>Business Problem</vt:lpstr>
      <vt:lpstr>Data Cleaning Steps</vt:lpstr>
      <vt:lpstr>Data Cleaning Steps</vt:lpstr>
      <vt:lpstr>Data Cleaning Steps</vt:lpstr>
      <vt:lpstr>Variables -  Cleaned</vt:lpstr>
      <vt:lpstr>Variables - Cleaned</vt:lpstr>
      <vt:lpstr>Descriptive Analytics</vt:lpstr>
      <vt:lpstr>Predictive Analytics</vt:lpstr>
      <vt:lpstr>Predictive Analytics</vt:lpstr>
      <vt:lpstr>Predictive Analytics</vt:lpstr>
      <vt:lpstr>Predictive Analytics</vt:lpstr>
      <vt:lpstr>Linear Regression R²</vt:lpstr>
      <vt:lpstr>KNN Regressor R²</vt:lpstr>
      <vt:lpstr>Random Forest Regressor R²</vt:lpstr>
      <vt:lpstr>Decision tree (all states) </vt:lpstr>
      <vt:lpstr>Predictive Analytics</vt:lpstr>
      <vt:lpstr>Predictive Analytics</vt:lpstr>
      <vt:lpstr>Predictive Analytics</vt:lpstr>
      <vt:lpstr>Conclusion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John Whitaker</cp:lastModifiedBy>
  <cp:revision>1</cp:revision>
  <dcterms:modified xsi:type="dcterms:W3CDTF">2019-04-19T23:13:01Z</dcterms:modified>
</cp:coreProperties>
</file>